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4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1315-529E-4F8B-ACC8-896257CE667E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7769F-9E1D-44C3-A389-BCEB949BC5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E5F6-C7E8-492C-9437-255D46270162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27B3-E220-44F0-9B1F-11F6C0016C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A4AA-BA97-4131-A6A6-2C0AA2E2140B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D7E9-5A45-4375-BE27-40529EBEE124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2E9-B097-4404-85EB-97B9F61BDB72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6368-44FD-45CC-97CF-F1144CC9FA13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4EBA-48C3-4920-B745-0BD42042415B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CF9E-32F7-41E3-9604-B6413B9C9866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A-876E-4806-ADBC-5FB1F4BCDBEB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07CC-43EE-4B30-AA87-05F1CA836B6E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3A7A-BBAB-46FC-9308-9947BD10C75E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026E-D39B-43AE-BE51-FA611ECDB714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398A-310F-4162-B457-5EADA329198F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4E2F-DF89-4BBD-BAD7-735698D53E86}" type="datetime1">
              <a:rPr lang="en-US" smtClean="0"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http://gesture.co.in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1A75-79E5-451E-843E-B791FEF9CB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2971800"/>
            <a:ext cx="7620000" cy="820530"/>
            <a:chOff x="2499360" y="2590800"/>
            <a:chExt cx="4572000" cy="820530"/>
          </a:xfrm>
        </p:grpSpPr>
        <p:sp>
          <p:nvSpPr>
            <p:cNvPr id="4" name="TextBox 3"/>
            <p:cNvSpPr txBox="1"/>
            <p:nvPr/>
          </p:nvSpPr>
          <p:spPr>
            <a:xfrm>
              <a:off x="2499360" y="2595850"/>
              <a:ext cx="4572000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lnSpc>
                  <a:spcPts val="2800"/>
                </a:lnSpc>
              </a:pPr>
              <a:r>
                <a:rPr lang="en-US" sz="4000" cap="small" dirty="0" smtClean="0">
                  <a:solidFill>
                    <a:schemeClr val="tx2"/>
                  </a:solidFill>
                </a:rPr>
                <a:t>	Search Engine Optimization</a:t>
              </a:r>
            </a:p>
            <a:p>
              <a:pPr marL="457200" indent="-457200" algn="ctr">
                <a:lnSpc>
                  <a:spcPts val="2800"/>
                </a:lnSpc>
              </a:pPr>
              <a:r>
                <a:rPr lang="en-US" sz="2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</a:t>
              </a:r>
              <a:r>
                <a:rPr lang="en-US" sz="2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Increase your Website’s Visibility on Search Engines</a:t>
              </a:r>
              <a:endPara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636520" y="2590800"/>
              <a:ext cx="411480" cy="533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backup\website_clint_host1\gesture-wireless1\wireless\image-gesture\logo_gestu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2428875" cy="714375"/>
          </a:xfrm>
          <a:prstGeom prst="rect">
            <a:avLst/>
          </a:prstGeom>
          <a:noFill/>
        </p:spPr>
      </p:pic>
      <p:pic>
        <p:nvPicPr>
          <p:cNvPr id="1027" name="Picture 3" descr="F:\backup\website_clint_host1\gesture-wireless1\wireless\image-gesture\logo-authoris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715000"/>
            <a:ext cx="771525" cy="771525"/>
          </a:xfrm>
          <a:prstGeom prst="rect">
            <a:avLst/>
          </a:prstGeom>
          <a:noFill/>
        </p:spPr>
      </p:pic>
      <p:pic>
        <p:nvPicPr>
          <p:cNvPr id="1028" name="Picture 4" descr="F:\backup\website_clint_host1\gesture-wireless1\wireless\image-gesture\logo-easy-i-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4800"/>
            <a:ext cx="2114550" cy="112776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Comprehensive Service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1">
                    <a:lumMod val="75000"/>
                  </a:schemeClr>
                </a:solidFill>
              </a:rPr>
              <a:t>A Team of Experts to Handle ALL Optimization</a:t>
            </a:r>
            <a:endParaRPr lang="en-US" sz="20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Simran.t\Desktop\Icons - SEOteam\1287575419_testimonials.png"/>
          <p:cNvPicPr>
            <a:picLocks noChangeAspect="1" noChangeArrowheads="1"/>
          </p:cNvPicPr>
          <p:nvPr/>
        </p:nvPicPr>
        <p:blipFill>
          <a:blip r:embed="rId2" cstate="print"/>
          <a:srcRect l="7143" t="3571" r="7143" b="3571"/>
          <a:stretch>
            <a:fillRect/>
          </a:stretch>
        </p:blipFill>
        <p:spPr bwMode="auto">
          <a:xfrm>
            <a:off x="1752600" y="2057400"/>
            <a:ext cx="1828800" cy="1981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1676400"/>
            <a:ext cx="4419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One-on-One Consultancy to understand your Business needs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A Customized SEO strategy based on your Chosen Keywords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Ongoing Rank Monitoring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24/7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505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>
                <a:solidFill>
                  <a:schemeClr val="accent1">
                    <a:lumMod val="75000"/>
                  </a:schemeClr>
                </a:solidFill>
              </a:rPr>
              <a:t>Live Project Tracking</a:t>
            </a:r>
            <a:endParaRPr lang="en-US" sz="20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1" descr="seo_ppt_presentation_final_13.jpg"/>
          <p:cNvPicPr>
            <a:picLocks noChangeAspect="1"/>
          </p:cNvPicPr>
          <p:nvPr/>
        </p:nvPicPr>
        <p:blipFill>
          <a:blip r:embed="rId3" cstate="print"/>
          <a:srcRect l="52500" t="56667" r="14167" b="12222"/>
          <a:stretch>
            <a:fillRect/>
          </a:stretch>
        </p:blipFill>
        <p:spPr bwMode="auto">
          <a:xfrm>
            <a:off x="4800600" y="38862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4114800"/>
            <a:ext cx="42672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Monitor your Project(s) through our Online Workflow Manager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Participate in all Planning and Strategy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Review &amp; Approve all work done on your Website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Reach your Website Optimizer any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6533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Components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49822"/>
            <a:ext cx="39624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Pct val="95000"/>
            </a:pPr>
            <a:r>
              <a:rPr lang="en-US" b="1" cap="small" dirty="0" smtClean="0">
                <a:solidFill>
                  <a:srgbClr val="FF6600"/>
                </a:solidFill>
              </a:rPr>
              <a:t>Core Features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Hand-picked Keywords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Advanced On-Page Optimization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Effective Link Building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Article and Press Release Submission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Local Search Optimization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21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Designed with the latest and most-demanded trends in Online Marketing!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505200"/>
            <a:ext cx="381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Pct val="95000"/>
            </a:pPr>
            <a:r>
              <a:rPr lang="en-US" b="1" cap="small" dirty="0" smtClean="0">
                <a:solidFill>
                  <a:schemeClr val="accent1">
                    <a:lumMod val="75000"/>
                  </a:schemeClr>
                </a:solidFill>
              </a:rPr>
              <a:t>Enhancements</a:t>
            </a:r>
            <a:r>
              <a:rPr lang="en-US" b="1" cap="small" dirty="0" smtClean="0">
                <a:solidFill>
                  <a:srgbClr val="00B050"/>
                </a:solidFill>
              </a:rPr>
              <a:t> </a:t>
            </a:r>
            <a:r>
              <a:rPr lang="en-US" cap="small" dirty="0" smtClean="0">
                <a:solidFill>
                  <a:srgbClr val="5F5F5F"/>
                </a:solidFill>
              </a:rPr>
              <a:t>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Social Media Marketing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Photo-sharing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Online Video Submissions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Presentation Submissions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SzPct val="95000"/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5F5F5F"/>
                </a:solidFill>
              </a:rPr>
              <a:t>Reputation Management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562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Make the 2 Billion Internet Users your Target Audience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8200" y="1676400"/>
            <a:ext cx="1143000" cy="1021548"/>
            <a:chOff x="1034616" y="3733800"/>
            <a:chExt cx="1355982" cy="1150040"/>
          </a:xfrm>
        </p:grpSpPr>
        <p:pic>
          <p:nvPicPr>
            <p:cNvPr id="25" name="Picture 7" descr="C:\Documents and Settings\Simran.t\Desktop\Icons - SEOteam\1287662918_facebook_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3736546"/>
              <a:ext cx="452438" cy="452438"/>
            </a:xfrm>
            <a:prstGeom prst="rect">
              <a:avLst/>
            </a:prstGeom>
            <a:noFill/>
          </p:spPr>
        </p:pic>
        <p:pic>
          <p:nvPicPr>
            <p:cNvPr id="26" name="Picture 8" descr="C:\Documents and Settings\Simran.t\Desktop\Icons - SEOteam\1287662931_twitter_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5066" y="3733800"/>
              <a:ext cx="436134" cy="436134"/>
            </a:xfrm>
            <a:prstGeom prst="rect">
              <a:avLst/>
            </a:prstGeom>
            <a:noFill/>
          </p:spPr>
        </p:pic>
        <p:pic>
          <p:nvPicPr>
            <p:cNvPr id="27" name="Picture 9" descr="C:\Documents and Settings\Simran.t\Desktop\Icons - SEOteam\1287662970_deliciou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8866" y="4114800"/>
              <a:ext cx="436134" cy="43613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1066799" y="4572000"/>
              <a:ext cx="1323799" cy="31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Social Media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  <p:pic>
          <p:nvPicPr>
            <p:cNvPr id="29" name="Picture 28" descr="1287739976_dig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475648">
              <a:off x="1034616" y="4082615"/>
              <a:ext cx="685800" cy="685800"/>
            </a:xfrm>
            <a:prstGeom prst="rect">
              <a:avLst/>
            </a:prstGeom>
          </p:spPr>
        </p:pic>
        <p:pic>
          <p:nvPicPr>
            <p:cNvPr id="30" name="Picture 14" descr="C:\Documents and Settings\Simran.t\Desktop\Affiliate Management\Pics and logos\rs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037151">
              <a:off x="1752600" y="3733800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5638801" y="2286000"/>
            <a:ext cx="1447801" cy="1038999"/>
            <a:chOff x="2971801" y="3398053"/>
            <a:chExt cx="1447801" cy="1038999"/>
          </a:xfrm>
        </p:grpSpPr>
        <p:grpSp>
          <p:nvGrpSpPr>
            <p:cNvPr id="32" name="Group 22"/>
            <p:cNvGrpSpPr/>
            <p:nvPr/>
          </p:nvGrpSpPr>
          <p:grpSpPr>
            <a:xfrm>
              <a:off x="2971801" y="3398053"/>
              <a:ext cx="1447801" cy="914400"/>
              <a:chOff x="2362200" y="3810000"/>
              <a:chExt cx="1600200" cy="1219200"/>
            </a:xfrm>
          </p:grpSpPr>
          <p:pic>
            <p:nvPicPr>
              <p:cNvPr id="34" name="Picture 2" descr="C:\Documents and Settings\Simran.t\Desktop\Icons - SEOteam\1287578290_1 - Macbook Pro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62200" y="4267200"/>
                <a:ext cx="762000" cy="762000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C:\Documents and Settings\Simran.t\Desktop\Icons - SEOteam\1287578290_1 - Macbook Pro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00400" y="3810000"/>
                <a:ext cx="762000" cy="762000"/>
              </a:xfrm>
              <a:prstGeom prst="rect">
                <a:avLst/>
              </a:prstGeom>
              <a:noFill/>
            </p:spPr>
          </p:pic>
          <p:pic>
            <p:nvPicPr>
              <p:cNvPr id="36" name="Picture 13" descr="C:\Documents and Settings\Simran.t\Desktop\Icons - SEOteam\1287578455_insert-link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95786" y="4136150"/>
                <a:ext cx="546653" cy="546653"/>
              </a:xfrm>
              <a:prstGeom prst="rect">
                <a:avLst/>
              </a:prstGeom>
              <a:noFill/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3352800" y="416005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Link Building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10400" y="1600200"/>
            <a:ext cx="990600" cy="962799"/>
            <a:chOff x="5029200" y="3505200"/>
            <a:chExt cx="990600" cy="962799"/>
          </a:xfrm>
        </p:grpSpPr>
        <p:grpSp>
          <p:nvGrpSpPr>
            <p:cNvPr id="38" name="Group 19"/>
            <p:cNvGrpSpPr/>
            <p:nvPr/>
          </p:nvGrpSpPr>
          <p:grpSpPr>
            <a:xfrm>
              <a:off x="5181600" y="3505200"/>
              <a:ext cx="762000" cy="762000"/>
              <a:chOff x="4495800" y="4037012"/>
              <a:chExt cx="838200" cy="838200"/>
            </a:xfrm>
          </p:grpSpPr>
          <p:pic>
            <p:nvPicPr>
              <p:cNvPr id="40" name="Picture 4" descr="C:\Documents and Settings\Simran.t\Desktop\Icons - SEOteam\1287578734_document_graph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95800" y="4037012"/>
                <a:ext cx="838200" cy="838200"/>
              </a:xfrm>
              <a:prstGeom prst="rect">
                <a:avLst/>
              </a:prstGeom>
              <a:noFill/>
            </p:spPr>
          </p:pic>
          <p:pic>
            <p:nvPicPr>
              <p:cNvPr id="41" name="Picture 5" descr="C:\Documents and Settings\Simran.t\Desktop\Icons - SEOteam\1287578802_ingredient_32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029200" y="4114800"/>
                <a:ext cx="254000" cy="254000"/>
              </a:xfrm>
              <a:prstGeom prst="rect">
                <a:avLst/>
              </a:prstGeom>
              <a:noFill/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5029200" y="41910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Organic SEO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58000" y="4572000"/>
            <a:ext cx="990600" cy="981280"/>
            <a:chOff x="5943600" y="4419600"/>
            <a:chExt cx="990600" cy="981280"/>
          </a:xfrm>
        </p:grpSpPr>
        <p:pic>
          <p:nvPicPr>
            <p:cNvPr id="43" name="Picture 11" descr="C:\Documents and Settings\Simran.t\Desktop\Icons - SEOteam\1287663651_gnome-mime-application-vnd.lotus-1-2-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87697" y="4419600"/>
              <a:ext cx="709978" cy="70997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943600" y="512388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Analytics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6600" y="3048000"/>
            <a:ext cx="990600" cy="962799"/>
            <a:chOff x="6629400" y="3352800"/>
            <a:chExt cx="990600" cy="962799"/>
          </a:xfrm>
        </p:grpSpPr>
        <p:pic>
          <p:nvPicPr>
            <p:cNvPr id="46" name="Picture 3" descr="C:\Documents and Settings\Simran.t\Desktop\Icons - SEOteam\1287578569_Binoculars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9400" y="33528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6629400" y="4038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Local Search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38600" y="3124200"/>
            <a:ext cx="1447800" cy="1066800"/>
            <a:chOff x="3886200" y="4343400"/>
            <a:chExt cx="1447800" cy="1066800"/>
          </a:xfrm>
        </p:grpSpPr>
        <p:pic>
          <p:nvPicPr>
            <p:cNvPr id="49" name="Picture 12" descr="C:\Documents and Settings\Simran.t\Desktop\Icons - SEOteam\1287578624_camera-vide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1000" y="4343400"/>
              <a:ext cx="801035" cy="801035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3886200" y="513320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Video Submissions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495800" y="4495800"/>
            <a:ext cx="1828800" cy="972977"/>
            <a:chOff x="1905000" y="4437223"/>
            <a:chExt cx="1828800" cy="972977"/>
          </a:xfrm>
        </p:grpSpPr>
        <p:pic>
          <p:nvPicPr>
            <p:cNvPr id="52" name="Picture 6" descr="C:\Documents and Settings\Simran.t\Desktop\Icons - SEOteam\1287578720_application-vnd.ms-excel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38400" y="4437223"/>
              <a:ext cx="750888" cy="750887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1905000" y="5133201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Presentation Submissions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38800" y="3505200"/>
            <a:ext cx="1447800" cy="1143000"/>
            <a:chOff x="5638800" y="3733800"/>
            <a:chExt cx="1447800" cy="1143000"/>
          </a:xfrm>
        </p:grpSpPr>
        <p:pic>
          <p:nvPicPr>
            <p:cNvPr id="7170" name="Picture 2" descr="C:\Documents and Settings\Simran.t\Desktop\Affiliate Management\Pics and logos\1287748997_icontexto-aurora-folders-pictures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19800" y="37338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5638800" y="4599801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7030A0"/>
                  </a:solidFill>
                </a:rPr>
                <a:t>Photo Sharing</a:t>
              </a:r>
              <a:endParaRPr lang="en-US" sz="1200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Packages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1170816"/>
            <a:ext cx="7315200" cy="4772787"/>
            <a:chOff x="4343400" y="494283"/>
            <a:chExt cx="4502945" cy="4961437"/>
          </a:xfrm>
        </p:grpSpPr>
        <p:grpSp>
          <p:nvGrpSpPr>
            <p:cNvPr id="5" name="Group 14"/>
            <p:cNvGrpSpPr/>
            <p:nvPr/>
          </p:nvGrpSpPr>
          <p:grpSpPr>
            <a:xfrm>
              <a:off x="4343400" y="494283"/>
              <a:ext cx="4502945" cy="4911121"/>
              <a:chOff x="990599" y="1256283"/>
              <a:chExt cx="7086603" cy="4911121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1295399" y="3603725"/>
                <a:ext cx="6781802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11"/>
              <p:cNvGrpSpPr/>
              <p:nvPr/>
            </p:nvGrpSpPr>
            <p:grpSpPr>
              <a:xfrm>
                <a:off x="990599" y="1256283"/>
                <a:ext cx="7086603" cy="4911121"/>
                <a:chOff x="761999" y="1034335"/>
                <a:chExt cx="7696202" cy="590976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762001" y="1039307"/>
                  <a:ext cx="3723965" cy="273349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cap="small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Basic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$249/month</a:t>
                  </a:r>
                  <a:r>
                    <a:rPr lang="en-US" sz="1600" dirty="0">
                      <a:solidFill>
                        <a:srgbClr val="5F5F5F"/>
                      </a:solidFill>
                    </a:rPr>
                    <a:t/>
                  </a:r>
                  <a:br>
                    <a:rPr lang="en-US" sz="1600" dirty="0">
                      <a:solidFill>
                        <a:srgbClr val="5F5F5F"/>
                      </a:solidFill>
                    </a:rPr>
                  </a:br>
                  <a:endParaRPr lang="en-US" sz="1600" dirty="0">
                    <a:solidFill>
                      <a:srgbClr val="5F5F5F"/>
                    </a:solidFill>
                  </a:endParaRP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10 Keywords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On page Optimization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Link Building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Local Search 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Monthly Reports</a:t>
                  </a:r>
                </a:p>
                <a:p>
                  <a:pPr lvl="0" algn="ctr"/>
                  <a:endParaRPr lang="en-US" sz="1200" dirty="0" smtClean="0">
                    <a:solidFill>
                      <a:srgbClr val="5F5F5F"/>
                    </a:solidFill>
                  </a:endParaRPr>
                </a:p>
                <a:p>
                  <a:pPr lvl="0" algn="ctr"/>
                  <a:endParaRPr lang="en-US" sz="1200" dirty="0" smtClean="0">
                    <a:solidFill>
                      <a:srgbClr val="5F5F5F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648200" y="1034335"/>
                  <a:ext cx="3810001" cy="271424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cap="small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Advance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$549/month</a:t>
                  </a:r>
                  <a:r>
                    <a:rPr lang="en-US" sz="1600" i="1" dirty="0">
                      <a:solidFill>
                        <a:srgbClr val="5F5F5F"/>
                      </a:solidFill>
                    </a:rPr>
                    <a:t/>
                  </a:r>
                  <a:br>
                    <a:rPr lang="en-US" sz="1600" i="1" dirty="0">
                      <a:solidFill>
                        <a:srgbClr val="5F5F5F"/>
                      </a:solidFill>
                    </a:rPr>
                  </a:br>
                  <a:endParaRPr lang="en-US" sz="1600" i="1" dirty="0">
                    <a:solidFill>
                      <a:srgbClr val="5F5F5F"/>
                    </a:solidFill>
                  </a:endParaRP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25 Keywords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On page Optimization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Link Building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Local Search 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 Monthly Reports 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FF6600"/>
                      </a:solidFill>
                    </a:rPr>
                    <a:t>Social Media Optimization</a:t>
                  </a:r>
                  <a:endParaRPr lang="en-US" sz="1050" dirty="0" smtClean="0">
                    <a:solidFill>
                      <a:srgbClr val="FF6600"/>
                    </a:solidFill>
                  </a:endParaRPr>
                </a:p>
                <a:p>
                  <a:pPr algn="ctr"/>
                  <a:endParaRPr lang="en-US" sz="1100" dirty="0" smtClean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1999" y="3941099"/>
                  <a:ext cx="3962400" cy="30029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cap="small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Pro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$899/month</a:t>
                  </a:r>
                  <a:r>
                    <a:rPr lang="en-US" sz="1600" i="1" dirty="0">
                      <a:solidFill>
                        <a:srgbClr val="5F5F5F"/>
                      </a:solidFill>
                    </a:rPr>
                    <a:t/>
                  </a:r>
                  <a:br>
                    <a:rPr lang="en-US" sz="1600" i="1" dirty="0">
                      <a:solidFill>
                        <a:srgbClr val="5F5F5F"/>
                      </a:solidFill>
                    </a:rPr>
                  </a:br>
                  <a:endParaRPr lang="en-US" sz="1600" i="1" dirty="0">
                    <a:solidFill>
                      <a:srgbClr val="5F5F5F"/>
                    </a:solidFill>
                  </a:endParaRP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50 Keywords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On page Optimization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Link Building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Local Search 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 Monthly Reports 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FF6600"/>
                      </a:solidFill>
                    </a:rPr>
                    <a:t>Social Media Optimization</a:t>
                  </a:r>
                </a:p>
                <a:p>
                  <a:pPr algn="ctr"/>
                  <a:r>
                    <a:rPr lang="en-US" sz="1200" dirty="0" smtClean="0">
                      <a:solidFill>
                        <a:srgbClr val="3366CC"/>
                      </a:solidFill>
                    </a:rPr>
                    <a:t>Reputation Management</a:t>
                  </a:r>
                </a:p>
                <a:p>
                  <a:pPr algn="ctr"/>
                  <a:endParaRPr lang="en-US" sz="1400" dirty="0" smtClean="0">
                    <a:solidFill>
                      <a:srgbClr val="3366CC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724401" y="3979598"/>
                  <a:ext cx="3733799" cy="29644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cap="small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Custom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$1,999/month</a:t>
                  </a:r>
                  <a:r>
                    <a:rPr lang="en-US" sz="1400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/>
                  </a:r>
                  <a:br>
                    <a:rPr lang="en-US" sz="1400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</a:br>
                  <a:endParaRPr lang="en-US" sz="1400" i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lvl="0" algn="ctr"/>
                  <a:r>
                    <a:rPr lang="en-US" sz="1200" dirty="0" smtClean="0">
                      <a:solidFill>
                        <a:srgbClr val="00B050"/>
                      </a:solidFill>
                    </a:rPr>
                    <a:t>UNLIMITED</a:t>
                  </a:r>
                  <a:r>
                    <a:rPr lang="en-US" sz="1200" dirty="0" smtClean="0">
                      <a:solidFill>
                        <a:srgbClr val="5F5F5F"/>
                      </a:solidFill>
                    </a:rPr>
                    <a:t> </a:t>
                  </a:r>
                  <a:r>
                    <a:rPr lang="en-US" sz="1200" dirty="0" smtClean="0">
                      <a:solidFill>
                        <a:srgbClr val="00B050"/>
                      </a:solidFill>
                    </a:rPr>
                    <a:t>Keywords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On page Optimization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Link Building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Local Search 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5F5F5F"/>
                      </a:solidFill>
                    </a:rPr>
                    <a:t> Monthly Reports 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FF6600"/>
                      </a:solidFill>
                    </a:rPr>
                    <a:t>Social Media Optimization</a:t>
                  </a:r>
                </a:p>
                <a:p>
                  <a:pPr lvl="0" algn="ctr"/>
                  <a:r>
                    <a:rPr lang="en-US" sz="1200" dirty="0" smtClean="0">
                      <a:solidFill>
                        <a:srgbClr val="3366CC"/>
                      </a:solidFill>
                    </a:rPr>
                    <a:t>Reputation Management</a:t>
                  </a:r>
                  <a:r>
                    <a:rPr lang="en-US" sz="1200" dirty="0" smtClean="0">
                      <a:solidFill>
                        <a:srgbClr val="5F5F5F"/>
                      </a:solidFill>
                    </a:rPr>
                    <a:t/>
                  </a:r>
                  <a:br>
                    <a:rPr lang="en-US" sz="1200" dirty="0" smtClean="0">
                      <a:solidFill>
                        <a:srgbClr val="5F5F5F"/>
                      </a:solidFill>
                    </a:rPr>
                  </a:br>
                  <a:r>
                    <a:rPr lang="en-US" sz="1200" i="1" dirty="0" smtClean="0">
                      <a:solidFill>
                        <a:srgbClr val="00B050"/>
                      </a:solidFill>
                    </a:rPr>
                    <a:t>All tailored to your needs</a:t>
                  </a:r>
                  <a:endParaRPr lang="en-US" sz="1200" dirty="0" smtClean="0">
                    <a:solidFill>
                      <a:srgbClr val="5F5F5F"/>
                    </a:solidFill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 bwMode="auto">
            <a:xfrm rot="5400000">
              <a:off x="4154699" y="3039756"/>
              <a:ext cx="483192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to Our Exclusive Pre Launch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594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 of heavy discounts by participating in our Beta Program: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108200"/>
          <a:ext cx="6248400" cy="1854200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1600200"/>
                <a:gridCol w="1600200"/>
                <a:gridCol w="1524000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600" b="1" kern="1200" cap="small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Packages</a:t>
                      </a:r>
                      <a:endParaRPr lang="en-US" sz="1600" b="1" kern="1200" cap="small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cap="small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List Price</a:t>
                      </a:r>
                      <a:endParaRPr lang="en-US" sz="1600" b="1" kern="1200" cap="small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cap="small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Beta Price</a:t>
                      </a:r>
                      <a:endParaRPr lang="en-US" sz="1600" b="1" kern="1200" cap="small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cap="sm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Discount</a:t>
                      </a:r>
                      <a:endParaRPr lang="en-US" sz="1600" cap="small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1600" b="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  <a:endParaRPr lang="en-US" sz="1600" b="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$249/m</a:t>
                      </a:r>
                      <a:endParaRPr lang="en-US" sz="1600" i="0" kern="120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$99/m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1600" b="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  <a:endParaRPr lang="en-US" sz="1600" b="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$549/m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$249/m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1600" b="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endParaRPr lang="en-US" sz="1600" b="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$899/m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$349/m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1600" b="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  <a:endParaRPr lang="en-US" sz="1600" b="0" dirty="0">
                        <a:solidFill>
                          <a:srgbClr val="5F5F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$1,999/m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rgbClr val="5F5F5F"/>
                          </a:solidFill>
                          <a:latin typeface="+mn-lt"/>
                          <a:ea typeface="+mn-ea"/>
                          <a:cs typeface="+mn-cs"/>
                        </a:rPr>
                        <a:t>$849/m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345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will be selected on a First-Come-First-Serve basis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 descr="C:\Documents and Settings\Simran.t\Desktop\Affiliate Management\Pics and logos\Invitation Only - 3.jpg"/>
          <p:cNvPicPr>
            <a:picLocks noChangeAspect="1" noChangeArrowheads="1"/>
          </p:cNvPicPr>
          <p:nvPr/>
        </p:nvPicPr>
        <p:blipFill>
          <a:blip r:embed="rId2" cstate="print"/>
          <a:srcRect t="35556" b="28889"/>
          <a:stretch>
            <a:fillRect/>
          </a:stretch>
        </p:blipFill>
        <p:spPr bwMode="auto">
          <a:xfrm>
            <a:off x="2895600" y="4572000"/>
            <a:ext cx="3200401" cy="914400"/>
          </a:xfrm>
          <a:prstGeom prst="rect">
            <a:avLst/>
          </a:prstGeom>
          <a:noFill/>
        </p:spPr>
      </p:pic>
      <p:pic>
        <p:nvPicPr>
          <p:cNvPr id="4098" name="Picture 2" descr="C:\Documents and Settings\Simran.t\Desktop\Icons - SEOteam\1287660775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1524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Us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Documents and Settings\Simran.t\Desktop\Icons - SEOteam\1287581189_cont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1625600" cy="162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676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&lt;www.gesture.co.in&gt;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052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Start with a preliminary, NO OBLIGATIONS SEO Audit of your Website and know your performance on the Search Engines and potential Areas of Improvement!</a:t>
            </a:r>
          </a:p>
          <a:p>
            <a:pPr algn="ct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Visit –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http://gesture.co.in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pic>
        <p:nvPicPr>
          <p:cNvPr id="3074" name="Picture 2" descr="F:\backup\website_clint_host1\gesture-wireless1\wireless\image-gesture\p-s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13811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13582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92%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internet users try Google, Yahoo! or Bing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while making a purchase decision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461" t="10667" r="31464" b="32339"/>
          <a:stretch>
            <a:fillRect/>
          </a:stretch>
        </p:blipFill>
        <p:spPr bwMode="auto">
          <a:xfrm>
            <a:off x="1828801" y="3352800"/>
            <a:ext cx="2743200" cy="256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724400" y="3873910"/>
            <a:ext cx="2743200" cy="1307690"/>
            <a:chOff x="4267200" y="3416710"/>
            <a:chExt cx="2895600" cy="130769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Cloud Callout 6"/>
            <p:cNvSpPr/>
            <p:nvPr/>
          </p:nvSpPr>
          <p:spPr>
            <a:xfrm>
              <a:off x="4267200" y="3416710"/>
              <a:ext cx="2895600" cy="1307690"/>
            </a:xfrm>
            <a:prstGeom prst="cloudCallout">
              <a:avLst>
                <a:gd name="adj1" fmla="val -63860"/>
                <a:gd name="adj2" fmla="val 48543"/>
              </a:avLst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59300" y="3648670"/>
              <a:ext cx="2362200" cy="92333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 a business does not feature here, it is missing out!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C:\Kavita\PPT\SEO\images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048000" cy="1693069"/>
          </a:xfrm>
          <a:prstGeom prst="rect">
            <a:avLst/>
          </a:prstGeom>
          <a:noFill/>
          <a:effectLst/>
        </p:spPr>
      </p:pic>
      <p:sp>
        <p:nvSpPr>
          <p:cNvPr id="10" name="TextBox 9"/>
          <p:cNvSpPr txBox="1"/>
          <p:nvPr/>
        </p:nvSpPr>
        <p:spPr>
          <a:xfrm>
            <a:off x="1219200" y="2829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93%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these users don’t look beyond page 1 of Search Results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Enter.. Search Engine Optimization!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864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 is the technique of improving a Website’s visibility in the “natural” or “organic” results of Search Engines, thus increasing the traffic it receives.</a:t>
            </a:r>
          </a:p>
          <a:p>
            <a:endParaRPr lang="en-US" dirty="0"/>
          </a:p>
        </p:txBody>
      </p:sp>
      <p:grpSp>
        <p:nvGrpSpPr>
          <p:cNvPr id="6" name="Group 35"/>
          <p:cNvGrpSpPr/>
          <p:nvPr/>
        </p:nvGrpSpPr>
        <p:grpSpPr>
          <a:xfrm>
            <a:off x="1219200" y="2057400"/>
            <a:ext cx="4343400" cy="3657600"/>
            <a:chOff x="1143000" y="1752600"/>
            <a:chExt cx="4953000" cy="4242816"/>
          </a:xfrm>
        </p:grpSpPr>
        <p:grpSp>
          <p:nvGrpSpPr>
            <p:cNvPr id="7" name="Group 9"/>
            <p:cNvGrpSpPr/>
            <p:nvPr/>
          </p:nvGrpSpPr>
          <p:grpSpPr>
            <a:xfrm>
              <a:off x="1143000" y="1752600"/>
              <a:ext cx="4495800" cy="3581400"/>
              <a:chOff x="897964" y="1752600"/>
              <a:chExt cx="5198036" cy="38100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2629" t="9459" r="12646" b="21622"/>
              <a:stretch>
                <a:fillRect/>
              </a:stretch>
            </p:blipFill>
            <p:spPr bwMode="auto">
              <a:xfrm>
                <a:off x="897964" y="1752600"/>
                <a:ext cx="5198035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97964" y="2133600"/>
                <a:ext cx="3860065" cy="685800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00600" y="2133600"/>
                <a:ext cx="1295400" cy="3429000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1179576" y="2770632"/>
              <a:ext cx="3392424" cy="3224784"/>
            </a:xfrm>
            <a:custGeom>
              <a:avLst/>
              <a:gdLst>
                <a:gd name="connsiteX0" fmla="*/ 0 w 3392424"/>
                <a:gd name="connsiteY0" fmla="*/ 0 h 3246120"/>
                <a:gd name="connsiteX1" fmla="*/ 27432 w 3392424"/>
                <a:gd name="connsiteY1" fmla="*/ 2514600 h 3246120"/>
                <a:gd name="connsiteX2" fmla="*/ 429768 w 3392424"/>
                <a:gd name="connsiteY2" fmla="*/ 3246120 h 3246120"/>
                <a:gd name="connsiteX3" fmla="*/ 429768 w 3392424"/>
                <a:gd name="connsiteY3" fmla="*/ 310896 h 3246120"/>
                <a:gd name="connsiteX4" fmla="*/ 3392424 w 3392424"/>
                <a:gd name="connsiteY4" fmla="*/ 320040 h 3246120"/>
                <a:gd name="connsiteX5" fmla="*/ 3081528 w 3392424"/>
                <a:gd name="connsiteY5" fmla="*/ 0 h 3246120"/>
                <a:gd name="connsiteX6" fmla="*/ 0 w 3392424"/>
                <a:gd name="connsiteY6" fmla="*/ 0 h 324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2424" h="3246120">
                  <a:moveTo>
                    <a:pt x="0" y="0"/>
                  </a:moveTo>
                  <a:lnTo>
                    <a:pt x="27432" y="2514600"/>
                  </a:lnTo>
                  <a:lnTo>
                    <a:pt x="429768" y="3246120"/>
                  </a:lnTo>
                  <a:lnTo>
                    <a:pt x="429768" y="310896"/>
                  </a:lnTo>
                  <a:lnTo>
                    <a:pt x="3392424" y="320040"/>
                  </a:lnTo>
                  <a:lnTo>
                    <a:pt x="3081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4267200" y="1905000"/>
              <a:ext cx="1828800" cy="381000"/>
              <a:chOff x="4267200" y="1905000"/>
              <a:chExt cx="182880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267200" y="1905000"/>
                <a:ext cx="457200" cy="38100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724400" y="1905000"/>
                <a:ext cx="1371600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5334000" y="2209800"/>
              <a:ext cx="762000" cy="6096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3018" t="31910" r="34911" b="2750"/>
          <a:stretch>
            <a:fillRect/>
          </a:stretch>
        </p:blipFill>
        <p:spPr bwMode="auto">
          <a:xfrm>
            <a:off x="1600200" y="3200401"/>
            <a:ext cx="2666999" cy="251459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867400" y="2129135"/>
            <a:ext cx="160020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Paid Results / Advertising</a:t>
            </a:r>
            <a:endParaRPr lang="en-US" sz="1200" cap="small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090446"/>
            <a:ext cx="2209800" cy="338554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00B0F0"/>
                </a:solidFill>
                <a:latin typeface="Verdana" pitchFamily="34" charset="0"/>
              </a:rPr>
              <a:t>Organic Results</a:t>
            </a:r>
            <a:endParaRPr lang="en-US" sz="1600" b="1" cap="small" dirty="0">
              <a:solidFill>
                <a:srgbClr val="00B0F0"/>
              </a:solidFill>
              <a:latin typeface="Verdana" pitchFamily="34" charset="0"/>
            </a:endParaRPr>
          </a:p>
        </p:txBody>
      </p:sp>
      <p:pic>
        <p:nvPicPr>
          <p:cNvPr id="20" name="Picture 2" descr="C:\Kavita\PPT\SEO\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3099">
            <a:off x="5561298" y="3736131"/>
            <a:ext cx="2458993" cy="235235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21255526">
            <a:off x="5728190" y="4136677"/>
            <a:ext cx="2135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i="1" dirty="0" smtClean="0">
                <a:latin typeface="+mj-lt"/>
              </a:rPr>
              <a:t>Research suggests that:</a:t>
            </a:r>
            <a:br>
              <a:rPr lang="en-US" sz="1100" i="1" dirty="0" smtClean="0">
                <a:latin typeface="+mj-lt"/>
              </a:rPr>
            </a:br>
            <a:endParaRPr lang="en-US" sz="1100" i="1" dirty="0" smtClean="0">
              <a:latin typeface="+mj-lt"/>
            </a:endParaRPr>
          </a:p>
          <a:p>
            <a:pPr marL="342900" indent="-342900">
              <a:lnSpc>
                <a:spcPts val="1200"/>
              </a:lnSpc>
              <a:buAutoNum type="alphaLcPeriod"/>
            </a:pPr>
            <a:r>
              <a:rPr lang="en-US" sz="1100" i="1" dirty="0" smtClean="0">
                <a:latin typeface="+mj-lt"/>
              </a:rPr>
              <a:t>33% of internet users believe that companies found high among search results are trusted brands</a:t>
            </a:r>
          </a:p>
          <a:p>
            <a:pPr marL="342900" indent="-342900">
              <a:lnSpc>
                <a:spcPts val="1200"/>
              </a:lnSpc>
            </a:pPr>
            <a:endParaRPr lang="en-US" sz="1100" i="1" dirty="0" smtClean="0">
              <a:latin typeface="+mj-lt"/>
            </a:endParaRPr>
          </a:p>
          <a:p>
            <a:pPr marL="342900" indent="-342900">
              <a:lnSpc>
                <a:spcPts val="1200"/>
              </a:lnSpc>
            </a:pPr>
            <a:r>
              <a:rPr lang="en-US" sz="1100" i="1" dirty="0" smtClean="0">
                <a:latin typeface="+mj-lt"/>
              </a:rPr>
              <a:t>b.     	Natural Search has 4 times more conversions than Paid Results</a:t>
            </a:r>
            <a:endParaRPr lang="en-US" sz="1100" i="1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62400" y="3276600"/>
            <a:ext cx="1600200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Does SEO Work?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37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5F5F"/>
                </a:solidFill>
              </a:rPr>
              <a:t>Typically, users search with specific product names or model numbers</a:t>
            </a:r>
          </a:p>
        </p:txBody>
      </p:sp>
      <p:pic>
        <p:nvPicPr>
          <p:cNvPr id="3074" name="Picture 2" descr="C:\Documents and Settings\Simran.t\Desktop\Icons - SEOteam\1287425768_monotone_arrow_righ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1295400"/>
            <a:ext cx="762000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1600200"/>
            <a:ext cx="1981200" cy="369332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iPhone 4</a:t>
            </a:r>
            <a:endParaRPr lang="en-US" dirty="0"/>
          </a:p>
        </p:txBody>
      </p:sp>
      <p:pic>
        <p:nvPicPr>
          <p:cNvPr id="3075" name="Picture 3" descr="C:\Documents and Settings\Simran.t\Desktop\Icons - SEOteam\1287428337_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24400" y="1295400"/>
            <a:ext cx="1219200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2895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dirty="0" smtClean="0">
                <a:solidFill>
                  <a:srgbClr val="5F5F5F"/>
                </a:solidFill>
              </a:rPr>
              <a:t>	Search Engines select and display well-optimized websites, that match user’s search criteria</a:t>
            </a:r>
            <a:endParaRPr lang="en-US" dirty="0">
              <a:solidFill>
                <a:srgbClr val="5F5F5F"/>
              </a:solidFill>
            </a:endParaRPr>
          </a:p>
        </p:txBody>
      </p:sp>
      <p:pic>
        <p:nvPicPr>
          <p:cNvPr id="9" name="Picture 2" descr="C:\Documents and Settings\Simran.t\Desktop\Icons - SEOteam\1287425768_monotone_arrow_righ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0" y="2971800"/>
            <a:ext cx="762000" cy="76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66800" y="47154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dirty="0" smtClean="0">
                <a:solidFill>
                  <a:srgbClr val="5F5F5F"/>
                </a:solidFill>
              </a:rPr>
              <a:t>	Users, naturally led to a Website, are more likely to purchase from there</a:t>
            </a:r>
            <a:endParaRPr lang="en-US" dirty="0">
              <a:solidFill>
                <a:srgbClr val="5F5F5F"/>
              </a:solidFill>
            </a:endParaRPr>
          </a:p>
        </p:txBody>
      </p:sp>
      <p:pic>
        <p:nvPicPr>
          <p:cNvPr id="14" name="Picture 2" descr="C:\Documents and Settings\Simran.t\Desktop\Icons - SEOteam\1287425768_monotone_arrow_righ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4800600"/>
            <a:ext cx="762000" cy="762000"/>
          </a:xfrm>
          <a:prstGeom prst="rect">
            <a:avLst/>
          </a:prstGeom>
          <a:noFill/>
        </p:spPr>
      </p:pic>
      <p:pic>
        <p:nvPicPr>
          <p:cNvPr id="17" name="Picture 1" descr="seo_ppt_presentation_final_6.jpg"/>
          <p:cNvPicPr>
            <a:picLocks noChangeAspect="1"/>
          </p:cNvPicPr>
          <p:nvPr/>
        </p:nvPicPr>
        <p:blipFill>
          <a:blip r:embed="rId4" cstate="print"/>
          <a:srcRect l="12500" t="41111" r="52500" b="34445"/>
          <a:stretch>
            <a:fillRect/>
          </a:stretch>
        </p:blipFill>
        <p:spPr bwMode="auto">
          <a:xfrm>
            <a:off x="990600" y="2438400"/>
            <a:ext cx="34913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seo_ppt_presentation_final_6.jpg"/>
          <p:cNvPicPr>
            <a:picLocks noChangeAspect="1"/>
          </p:cNvPicPr>
          <p:nvPr/>
        </p:nvPicPr>
        <p:blipFill>
          <a:blip r:embed="rId4" cstate="print"/>
          <a:srcRect l="46667" t="62222" r="13333" b="12222"/>
          <a:stretch>
            <a:fillRect/>
          </a:stretch>
        </p:blipFill>
        <p:spPr bwMode="auto">
          <a:xfrm>
            <a:off x="4426226" y="4114800"/>
            <a:ext cx="34985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Your Doors to Meaningful Traffic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19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2586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With </a:t>
            </a: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evolution in the Web2.0 landscape, tap into upcoming marketing avenues and grow your business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105400"/>
            <a:ext cx="734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>
                <a:solidFill>
                  <a:srgbClr val="00B050"/>
                </a:solidFill>
              </a:rPr>
              <a:t>360 degree SEO touches various portals that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can help you open your doors to meaningful traffic!</a:t>
            </a:r>
          </a:p>
        </p:txBody>
      </p:sp>
      <p:pic>
        <p:nvPicPr>
          <p:cNvPr id="4098" name="Picture 2" descr="C:\Documents and Settings\Simran.t\Desktop\Affiliate Management\Pics and logos\SEO-End Customer Pitch\People Stream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828800"/>
            <a:ext cx="4495800" cy="3398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Can SEO Help Your Business?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219200"/>
            <a:ext cx="7162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Now that you have set up your basic Web Presence, showcase your website to the world!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Top Search Engine Ranking is a Non-Stop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24/7 Advertising Campaign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47800" y="2209800"/>
            <a:ext cx="1374889" cy="987309"/>
            <a:chOff x="1447800" y="2136891"/>
            <a:chExt cx="1527289" cy="1139709"/>
          </a:xfrm>
        </p:grpSpPr>
        <p:pic>
          <p:nvPicPr>
            <p:cNvPr id="5126" name="Picture 6" descr="C:\Documents and Settings\Simran.t\Desktop\Icons - SEOteam\1287656349_brows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2860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5122" name="Picture 2" descr="C:\Documents and Settings\Simran.t\Desktop\Icons - SEOteam\1287656454_kmi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63832">
              <a:off x="2136889" y="2136891"/>
              <a:ext cx="838200" cy="838200"/>
            </a:xfrm>
            <a:prstGeom prst="rect">
              <a:avLst/>
            </a:prstGeom>
            <a:noFill/>
          </p:spPr>
        </p:pic>
      </p:grpSp>
      <p:pic>
        <p:nvPicPr>
          <p:cNvPr id="5128" name="Picture 8" descr="C:\Documents and Settings\Simran.t\Desktop\Icons - SEOteam\1287655908_Money_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1447800" cy="130302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3733800" y="2209800"/>
            <a:ext cx="1439489" cy="1010519"/>
            <a:chOff x="3657600" y="2034697"/>
            <a:chExt cx="1375319" cy="1095356"/>
          </a:xfrm>
        </p:grpSpPr>
        <p:pic>
          <p:nvPicPr>
            <p:cNvPr id="14" name="Picture 9" descr="C:\Documents and Settings\Simran.t\Desktop\Icons - SEOteam\1287655487_people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795886" y="2721103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15" name="Picture 9" descr="C:\Documents and Settings\Simran.t\Desktop\Icons - SEOteam\1287655487_people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4528231" y="2188309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129" name="Picture 9" descr="C:\Documents and Settings\Simran.t\Desktop\Icons - SEOteam\1287655487_peopl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2458" y="2341921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16" name="Picture 9" descr="C:\Documents and Settings\Simran.t\Desktop\Icons - SEOteam\1287655487_people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4003315" y="2111504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130" name="Picture 10" descr="C:\Documents and Settings\Simran.t\Desktop\Icons - SEOteam\1287655531_magn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517283">
              <a:off x="4574500" y="2671634"/>
              <a:ext cx="458419" cy="458419"/>
            </a:xfrm>
            <a:prstGeom prst="rect">
              <a:avLst/>
            </a:prstGeom>
            <a:noFill/>
          </p:spPr>
        </p:pic>
        <p:pic>
          <p:nvPicPr>
            <p:cNvPr id="18" name="Picture 9" descr="C:\Documents and Settings\Simran.t\Desktop\Icons - SEOteam\1287655487_people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657600" y="2034697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19" name="Picture 9" descr="C:\Documents and Settings\Simran.t\Desktop\Icons - SEOteam\1287655487_people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3726743" y="2341921"/>
              <a:ext cx="304800" cy="304800"/>
            </a:xfrm>
            <a:prstGeom prst="rect">
              <a:avLst/>
            </a:prstGeom>
            <a:noFill/>
          </p:spPr>
        </p:pic>
      </p:grpSp>
      <p:pic>
        <p:nvPicPr>
          <p:cNvPr id="5131" name="Picture 11" descr="C:\Documents and Settings\Simran.t\Desktop\Icons - SEOteam\1287656001_blocks-mm-device-wir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269553"/>
            <a:ext cx="990600" cy="99059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14400" y="312090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Reach out to a Global Audience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3200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Attract Qualified Traffic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31974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Register Better Conversions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4724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Your Brand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4724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Boost Profits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Simran.t\Desktop\Icons - SEOteam\Untitled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05201"/>
            <a:ext cx="1143000" cy="12954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143000" y="182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SEO, you can: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Invest In SEO?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105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sz="2000" b="1" dirty="0">
                <a:solidFill>
                  <a:srgbClr val="00B050"/>
                </a:solidFill>
              </a:rPr>
              <a:t>As your search traffic increases over time, the cost of acquiring each customer will decrease, with the same monthly 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FF6600"/>
                </a:solidFill>
              </a:rPr>
              <a:t>Better Website Visibility</a:t>
            </a:r>
            <a:endParaRPr lang="en-US" b="1" cap="small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FF6600"/>
                </a:solidFill>
              </a:rPr>
              <a:t>More Traffic</a:t>
            </a:r>
            <a:endParaRPr lang="en-US" b="1" cap="small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52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FF6600"/>
                </a:solidFill>
              </a:rPr>
              <a:t>Better Conversions</a:t>
            </a:r>
            <a:endParaRPr lang="en-US" b="1" cap="small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52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FF6600"/>
                </a:solidFill>
              </a:rPr>
              <a:t>Reduced Customer Acquisition Cost</a:t>
            </a:r>
            <a:endParaRPr lang="en-US" b="1" cap="small" dirty="0">
              <a:solidFill>
                <a:srgbClr val="FF66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48200" y="2218113"/>
            <a:ext cx="1295400" cy="1371600"/>
            <a:chOff x="4191000" y="2209800"/>
            <a:chExt cx="1600200" cy="1600200"/>
          </a:xfrm>
        </p:grpSpPr>
        <p:pic>
          <p:nvPicPr>
            <p:cNvPr id="14" name="Picture 2" descr="C:\Documents and Settings\Simran.t\Desktop\Icons - SEOteam\1287657669_money_ba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2209800"/>
              <a:ext cx="1447800" cy="1447800"/>
            </a:xfrm>
            <a:prstGeom prst="rect">
              <a:avLst/>
            </a:prstGeom>
            <a:noFill/>
          </p:spPr>
        </p:pic>
        <p:pic>
          <p:nvPicPr>
            <p:cNvPr id="1026" name="Picture 2" descr="C:\Documents and Settings\Simran.t\Desktop\Icons - SEOteam\1287657669_money_ba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9718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Simran.t\Desktop\Icons - SEOteam\1287657669_money_ba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3048000"/>
              <a:ext cx="762000" cy="762000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Simran.t\Desktop\Icons - SEOteam\1287657669_money_ba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3048000"/>
              <a:ext cx="762000" cy="762000"/>
            </a:xfrm>
            <a:prstGeom prst="rect">
              <a:avLst/>
            </a:prstGeom>
            <a:noFill/>
          </p:spPr>
        </p:pic>
      </p:grpSp>
      <p:pic>
        <p:nvPicPr>
          <p:cNvPr id="26" name="Picture 1" descr="seo_ppt_presentation_final_9.jpg"/>
          <p:cNvPicPr>
            <a:picLocks noChangeAspect="1"/>
          </p:cNvPicPr>
          <p:nvPr/>
        </p:nvPicPr>
        <p:blipFill>
          <a:blip r:embed="rId3" cstate="print"/>
          <a:srcRect l="32500" t="40000" r="55000" b="38889"/>
          <a:stretch>
            <a:fillRect/>
          </a:stretch>
        </p:blipFill>
        <p:spPr bwMode="auto">
          <a:xfrm>
            <a:off x="2895600" y="2103120"/>
            <a:ext cx="14478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 descr="seo_ppt_presentation_final_9.jpg"/>
          <p:cNvPicPr>
            <a:picLocks noChangeAspect="1"/>
          </p:cNvPicPr>
          <p:nvPr/>
        </p:nvPicPr>
        <p:blipFill>
          <a:blip r:embed="rId3" cstate="print"/>
          <a:srcRect l="70000" t="38889" r="11667" b="38889"/>
          <a:stretch>
            <a:fillRect/>
          </a:stretch>
        </p:blipFill>
        <p:spPr bwMode="auto">
          <a:xfrm>
            <a:off x="6400800" y="2133600"/>
            <a:ext cx="17602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914400" y="389215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 smtClean="0">
                <a:solidFill>
                  <a:srgbClr val="5F5F5F"/>
                </a:solidFill>
              </a:rPr>
              <a:t>Sustained SEO efforts will afford you better ranking on Search Engines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0800" y="3815953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 smtClean="0">
                <a:solidFill>
                  <a:srgbClr val="5F5F5F"/>
                </a:solidFill>
              </a:rPr>
              <a:t>As more people click through to prominently displayed websites, you attract more meaningful traffic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43400" y="3859649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 smtClean="0">
                <a:solidFill>
                  <a:srgbClr val="5F5F5F"/>
                </a:solidFill>
              </a:rPr>
              <a:t>Qualified Visitors, who are looking for the Products &amp; Services you offer, are more likely to buy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4600" y="3859649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 smtClean="0">
                <a:solidFill>
                  <a:srgbClr val="5F5F5F"/>
                </a:solidFill>
              </a:rPr>
              <a:t>With increasing sales, cost of acquiring customers reduces significantly over time</a:t>
            </a:r>
          </a:p>
        </p:txBody>
      </p:sp>
      <p:pic>
        <p:nvPicPr>
          <p:cNvPr id="1030" name="Picture 6" descr="C:\Documents and Settings\Simran.t\Desktop\Affiliate Management\Pics and logos\SEO-End Customer Pitch\Better Visibi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2141913"/>
            <a:ext cx="1486415" cy="1668087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7" name="Equal 36"/>
          <p:cNvSpPr/>
          <p:nvPr/>
        </p:nvSpPr>
        <p:spPr>
          <a:xfrm>
            <a:off x="4267200" y="2858193"/>
            <a:ext cx="381000" cy="381000"/>
          </a:xfrm>
          <a:prstGeom prst="mathEqual">
            <a:avLst>
              <a:gd name="adj1" fmla="val 9120"/>
              <a:gd name="adj2" fmla="val 117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>
            <a:off x="2514600" y="2858193"/>
            <a:ext cx="381000" cy="381000"/>
          </a:xfrm>
          <a:prstGeom prst="mathEqual">
            <a:avLst>
              <a:gd name="adj1" fmla="val 9120"/>
              <a:gd name="adj2" fmla="val 117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Equal 39"/>
          <p:cNvSpPr/>
          <p:nvPr/>
        </p:nvSpPr>
        <p:spPr>
          <a:xfrm>
            <a:off x="5943600" y="2858193"/>
            <a:ext cx="381000" cy="381000"/>
          </a:xfrm>
          <a:prstGeom prst="mathEqual">
            <a:avLst>
              <a:gd name="adj1" fmla="val 9120"/>
              <a:gd name="adj2" fmla="val 117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Average Monthly Investment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586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5F5F5F"/>
                </a:solidFill>
              </a:rPr>
              <a:t>While the SEO industry is fairly fragmented, experts agree on the following as </a:t>
            </a:r>
            <a:r>
              <a:rPr lang="en-US" b="1" i="1" kern="0" dirty="0" smtClean="0">
                <a:solidFill>
                  <a:srgbClr val="5F5F5F"/>
                </a:solidFill>
              </a:rPr>
              <a:t>Average Full Service Prices:</a:t>
            </a:r>
            <a:endParaRPr lang="en-US" b="1" i="1" kern="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00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 fontAlgn="base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sz="2400" b="1" dirty="0" smtClean="0">
                <a:solidFill>
                  <a:srgbClr val="00B050"/>
                </a:solidFill>
              </a:rPr>
              <a:t>We bring you an amalgamation of all the above, and much more at extremely affordable rates!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2209800"/>
          <a:ext cx="67818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228"/>
                <a:gridCol w="1011572"/>
                <a:gridCol w="1219200"/>
                <a:gridCol w="10668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1800" cap="small" dirty="0" smtClean="0">
                          <a:latin typeface="+mn-lt"/>
                        </a:rPr>
                        <a:t>Service</a:t>
                      </a:r>
                      <a:endParaRPr lang="en-US" sz="1800" cap="small" dirty="0"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 smtClean="0">
                          <a:latin typeface="+mn-lt"/>
                        </a:rPr>
                        <a:t>Low End</a:t>
                      </a:r>
                      <a:endParaRPr lang="en-US" sz="1800" cap="small" dirty="0"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 smtClean="0">
                          <a:latin typeface="+mn-lt"/>
                        </a:rPr>
                        <a:t>Mid</a:t>
                      </a:r>
                      <a:r>
                        <a:rPr lang="en-US" sz="1800" cap="small" baseline="0" dirty="0" smtClean="0">
                          <a:latin typeface="+mn-lt"/>
                        </a:rPr>
                        <a:t> Range</a:t>
                      </a:r>
                      <a:endParaRPr lang="en-US" sz="1800" cap="small" dirty="0"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 smtClean="0">
                          <a:latin typeface="+mn-lt"/>
                        </a:rPr>
                        <a:t>High End</a:t>
                      </a:r>
                      <a:endParaRPr lang="en-US" sz="1800" cap="small" dirty="0"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Site Review + Consulting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$500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$2,500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$10,000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Optimizing</a:t>
                      </a:r>
                      <a:r>
                        <a:rPr lang="en-US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Pages/HTML Code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$2,000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$10,000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$50,000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Manual Link Building Campaign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$500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$5,000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$20,000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Keyword Research Package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$100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$500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$2,000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Monthly Retainer for Ongoing SEO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$2,500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$7,500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$20,000+</a:t>
                      </a:r>
                      <a:endParaRPr lang="en-US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43434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5F5F5F"/>
                </a:solidFill>
              </a:rPr>
              <a:t>Source: SEOmoz.org</a:t>
            </a:r>
            <a:endParaRPr lang="en-US" sz="1000" i="1" dirty="0">
              <a:solidFill>
                <a:srgbClr val="5F5F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962400"/>
            <a:ext cx="678180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Latest Offering…</a:t>
            </a:r>
            <a:endParaRPr lang="en-US" sz="32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3434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5F5F5F"/>
                </a:solidFill>
              </a:rPr>
              <a:t>Now you can avail of an </a:t>
            </a:r>
            <a:r>
              <a:rPr lang="en-US" sz="2000" b="1" i="1" kern="0" dirty="0" smtClean="0">
                <a:solidFill>
                  <a:srgbClr val="5F5F5F"/>
                </a:solidFill>
              </a:rPr>
              <a:t>All-Inclusive Service</a:t>
            </a:r>
            <a:r>
              <a:rPr lang="en-US" sz="2000" kern="0" dirty="0" smtClean="0">
                <a:solidFill>
                  <a:srgbClr val="5F5F5F"/>
                </a:solidFill>
              </a:rPr>
              <a:t>, performed by a </a:t>
            </a:r>
            <a:r>
              <a:rPr lang="en-US" sz="2000" b="1" i="1" kern="0" dirty="0" smtClean="0">
                <a:solidFill>
                  <a:srgbClr val="5F5F5F"/>
                </a:solidFill>
              </a:rPr>
              <a:t>team of SEO Experts</a:t>
            </a:r>
            <a:r>
              <a:rPr lang="en-US" sz="2000" kern="0" dirty="0" smtClean="0">
                <a:solidFill>
                  <a:srgbClr val="5F5F5F"/>
                </a:solidFill>
              </a:rPr>
              <a:t>, allowing you to reach new heights on the Search Engines.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334869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5F5F5F"/>
                </a:solidFill>
              </a:rPr>
              <a:t>A unique enhancement to further your Web Presence goals!</a:t>
            </a:r>
          </a:p>
          <a:p>
            <a:endParaRPr lang="en-US" kern="0" dirty="0" smtClean="0">
              <a:solidFill>
                <a:srgbClr val="5F5F5F"/>
              </a:solidFill>
            </a:endParaRPr>
          </a:p>
          <a:p>
            <a:r>
              <a:rPr lang="en-US" i="1" kern="0" dirty="0" smtClean="0">
                <a:solidFill>
                  <a:srgbClr val="5F5F5F"/>
                </a:solidFill>
              </a:rPr>
              <a:t>In partnership with: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6504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Powered by SEOteam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50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&lt;Your logo here&gt;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75-79E5-451E-843E-B791FEF9CB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http://gesture.co.in</a:t>
            </a:r>
            <a:endParaRPr lang="en-US" dirty="0"/>
          </a:p>
        </p:txBody>
      </p:sp>
      <p:pic>
        <p:nvPicPr>
          <p:cNvPr id="2050" name="Picture 2" descr="F:\backup\website_clint_host1\gesture-wireless1\wireless\image-gesture\logo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526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830</Words>
  <Application>Microsoft Office PowerPoint</Application>
  <PresentationFormat>On-screen Show (4:3)</PresentationFormat>
  <Paragraphs>227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Nerds and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simran.t</dc:creator>
  <cp:lastModifiedBy>abhishek singh</cp:lastModifiedBy>
  <cp:revision>72</cp:revision>
  <dcterms:created xsi:type="dcterms:W3CDTF">2010-10-21T15:29:12Z</dcterms:created>
  <dcterms:modified xsi:type="dcterms:W3CDTF">2011-05-20T11:40:55Z</dcterms:modified>
</cp:coreProperties>
</file>